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  <p:sldMasterId id="2147483792" r:id="rId5"/>
    <p:sldMasterId id="2147483804" r:id="rId6"/>
  </p:sldMasterIdLst>
  <p:notesMasterIdLst>
    <p:notesMasterId r:id="rId30"/>
  </p:notesMasterIdLst>
  <p:sldIdLst>
    <p:sldId id="256" r:id="rId7"/>
    <p:sldId id="257" r:id="rId8"/>
    <p:sldId id="269" r:id="rId9"/>
    <p:sldId id="262" r:id="rId10"/>
    <p:sldId id="271" r:id="rId11"/>
    <p:sldId id="260" r:id="rId12"/>
    <p:sldId id="273" r:id="rId13"/>
    <p:sldId id="258" r:id="rId14"/>
    <p:sldId id="275" r:id="rId15"/>
    <p:sldId id="264" r:id="rId16"/>
    <p:sldId id="277" r:id="rId17"/>
    <p:sldId id="265" r:id="rId18"/>
    <p:sldId id="279" r:id="rId19"/>
    <p:sldId id="266" r:id="rId20"/>
    <p:sldId id="280" r:id="rId21"/>
    <p:sldId id="261" r:id="rId22"/>
    <p:sldId id="267" r:id="rId23"/>
    <p:sldId id="282" r:id="rId24"/>
    <p:sldId id="286" r:id="rId25"/>
    <p:sldId id="288" r:id="rId26"/>
    <p:sldId id="289" r:id="rId27"/>
    <p:sldId id="281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2AFA2A"/>
    <a:srgbClr val="04A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64" d="100"/>
          <a:sy n="64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F94219-686B-4EFC-B07E-9BA701569C16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60420A-3B96-4A86-9956-5CEFFA78F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E749BA-40A0-4625-B7DC-26BEF967405C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C1C8A-BC7C-4514-82DA-4D9AB01C9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40AB-C0CA-4CFF-BCEF-481F6FEE8E33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A16C-88F9-4354-9098-D76FC1C12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D0FE-540F-4203-9112-A24506820222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B5C9-AE72-4A05-8C52-62A398DC5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81F9BB-7A4C-4E50-B650-8B2701D3F7B3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4C00A7-B371-41A1-8970-A8E82F47C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797A-2B4C-48D5-AA65-A895A1DE5C83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44A3-01CD-4D8C-9E07-510DD7CA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22AD4-A5E5-4E6E-834F-CCB8A16B207C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BEC2B-3F7B-4EA2-A36D-9EF4289E2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484D7-85C2-41E0-93B6-FADA5A91A55F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77E92-BC32-4469-9D02-BB65CD29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81D9A2-F106-456B-8D5B-95B2DF079A87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B44FF7-BE5F-4DD2-9F38-470426CCE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3191F-401C-473C-8B83-58AED0A91736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8AB60-D83E-4EF1-81C7-4329DD1C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3C53-E036-4015-8C19-D344C77A3AEE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E2C96-AB79-4243-B7C7-0CEA12CC0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5D50F-D0D0-43AE-8986-D56DDCB74E6C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EBE88-F411-43D9-AC0F-F4570CDFC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6F52-6520-4139-9624-E3CBFF094673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ACA3-8DD5-48A4-9B9A-04CE795B5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6EE22A-826C-4D6D-87EB-FF1C91BBE3E6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DAEE9A-EF7A-4E61-A9A8-E2A84911E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C24F-1BA0-4E92-B907-E7585A3D17F4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D6E5-0E80-43C3-9CB1-D67283EE2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83C7-734F-4466-9445-682FDBC5270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9A69-02CD-4CF4-ADA2-8D1EF35E1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A89F-8D7F-4CD8-B03D-AE46AFB3E950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E469-37EE-4E7D-88AC-79450BC9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4974-413A-4EA9-AE37-99C8337EEFED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9CD0-86AA-4204-A55E-2E3E63F4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6BEC-A861-4EA3-817B-C2B9120C4F2C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A682-D0AC-4997-A064-FED20458D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D097-CD1C-4858-BB22-BEB1C682571D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8A1E-67B7-48AB-B9AA-AED69C5D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05F8-5057-430D-AA18-305D22CB91A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F11E-BE81-443D-A796-555953E4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1640-5196-4CF6-9F79-5D6B923F2F2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23D2-264E-44A7-BE55-AAD9B6BA3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109C-AE53-4505-87F4-33C4BA93CF7D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16AB-569C-4E92-8F35-D9360674A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87D82F-3E2C-4B82-B03B-BA6D15F06290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E97036-33FE-486D-9F54-53E8D771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C0A0-7EE6-4040-B9AD-D986557EBE0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06DA-937D-45A9-B313-7E895F391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F85C-BC24-4E4E-BD64-EF40B03BC1D6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2561-8105-45F3-8D25-FA33A3362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AFC5-F94C-4020-BCB6-9DC651A905A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3A05-F0D0-4F48-BC11-8932A1FE2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DFC7-249C-4D90-9259-10CA13715327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6CD4-A499-43FB-96F5-851BFD5E8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DF22-3701-4281-B20D-BDB4CB9C2FA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8C44CBB-86F3-4BD4-971C-23EC2A36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C166-1A76-4EAF-BF6A-E98DBD256CD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749F-A9ED-4C19-AEE6-7C2AC506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C3D5-B438-4FB0-835C-29692D485FC8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A4E1-FF4C-4724-BEF6-BE14580A6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1625-D8BB-47D3-B06D-CF17B74B909D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0AD7-9E6F-45D8-920B-AD2F436C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DF97-DEC4-4B3C-8998-FC7927EA5478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CC8E-F8E7-4B10-B535-5672326DD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3AA3-1FF6-4E62-A488-227A3BC110E4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96CC-EE6C-4158-94BF-2BD99AEA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B1160-5062-4E21-A3E5-8F256A08805C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27F6EF-E27E-46FE-BF59-127D7846C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1C6-EF55-496A-A077-8AA44F837998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62E-42AB-4CB3-B2FF-3E1CEA9A7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F5973-4C61-4B2F-AE72-36EB04522C57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7AD7-8AEC-4E80-A15B-B3FA0989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DDB9-2034-4BD1-A82A-E89A72CF1754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CEE9-5431-4560-B007-1B3028D38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5012-B215-45AD-8E80-7EC970864CD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A602-7F2D-4A01-86FD-8B85C16F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AAAB-E4FF-4E15-868D-90B44660A770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710E-A4E9-43EE-A3FD-CDF1F20F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DFB8-FB96-49F8-94D5-75E9DE5C8456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32D167A-54F0-41AD-B895-01E7DA253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EF64-FE63-4082-8192-821E6304105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CA50-1880-451B-AA97-901CAB94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8D1C-4970-4835-AC1C-71B5CE142F26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C1F8-5EC6-48BB-B066-5D3F009E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8A91-CAC0-4FDE-911E-892C7FA0FE4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23C4-E22E-4924-881B-372E3DC9B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1378-4400-4B4E-9539-BC45954C0EB9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62E8-CAA2-4D70-BF73-332678F3D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3B269F-EEE3-4EDC-B865-065A65C3398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86DA-B7A9-4ACA-B820-10C671590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D552-C0FF-422A-B3F4-FE750893EDC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41AA-47A7-425D-9002-83FDC0FE4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7B4E-3C64-4FD1-8796-33CAD74D9ED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5BBD-0558-4704-A0B7-CB3336A8E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F310-389D-4448-A9AC-E3B8F4DCE84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AA1F-0340-404F-9FBE-3E04C98B1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F978-6EFC-474E-AB6B-FE5692225CF0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EDB-5AA9-4332-90B5-749FFDA38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0C60-6083-432B-B3AC-C67EE3079B77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4462-AE31-4B23-9E1F-4A718B135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04E8-6D6B-4939-9C90-F252FA4A4CC1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FD89-E612-4ABE-BA3A-E5AF6442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FB6C-CDB5-4B84-BC7A-5B2091DB8794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5860-1DEB-4CCC-A2D8-F3C3B862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D37D-FD83-4A5B-B8B3-420FC061DDA2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6109-DEFA-4B36-A6A4-25B0D34F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6B0F-97C8-49D3-B8CD-E83DB99F606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E77D-6929-475F-9B93-F806CF99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CEF6-BE6B-4C7E-B634-9D775B6A146E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4504-E5D6-45F1-A0EE-5A118FE2C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F246-91DB-4125-B74A-7C59991B27C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65F2-C369-4888-BC6A-1A2A6E3F4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99D4-66E5-41D6-B9A7-E1D7321BD5C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196F-03C4-4C3C-B7A8-D75D79474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1E0F-CC83-4C12-9AD1-4FD259CC8D2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2FFF-60B7-4DF6-8516-22E930776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CA1C-3670-41DB-BF68-CAF4D80F7C87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072A-2BD3-454C-87E2-C1B1EA9BE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45BC-478E-4D21-B173-678EFAADF98F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C08C-55AB-4BB3-9146-876B45E5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0B22-CE7B-48CA-ACC3-ECF0FEA7F8D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6E8D-D9B4-4808-9FAE-6115F1F00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A929-0C7F-49EE-A20D-12D03674536F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9FF0-39E0-4871-B497-D5A2CBE61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682A-3ADA-4595-A20C-023D18D163AF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CF7-6C8B-406F-B24E-375641544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9853D-B499-4E99-BAC0-A56940E6E7D5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629ABB-BC1E-445C-B06C-5F83FE8ED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D05-0173-492C-BAFE-CAF240B08F88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2ECF-F7AE-40A3-B930-487FBAF3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3A3001-EBCF-447C-8579-5854045612D8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BF330-19AA-424B-9D78-C138F839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4E3CCD7-AD60-42E3-B1A1-CB2B3340B83E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23BC9C-ACC7-40C0-8DE4-805275DD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40" r:id="rId2"/>
    <p:sldLayoutId id="2147483872" r:id="rId3"/>
    <p:sldLayoutId id="2147483873" r:id="rId4"/>
    <p:sldLayoutId id="2147483874" r:id="rId5"/>
    <p:sldLayoutId id="2147483839" r:id="rId6"/>
    <p:sldLayoutId id="2147483875" r:id="rId7"/>
    <p:sldLayoutId id="2147483838" r:id="rId8"/>
    <p:sldLayoutId id="2147483876" r:id="rId9"/>
    <p:sldLayoutId id="2147483837" r:id="rId10"/>
    <p:sldLayoutId id="214748383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59794E-4FB3-48FF-807F-B5EB37276B51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5F6F01-C017-417C-B9E5-1E0BD01B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44" r:id="rId2"/>
    <p:sldLayoutId id="2147483878" r:id="rId3"/>
    <p:sldLayoutId id="2147483879" r:id="rId4"/>
    <p:sldLayoutId id="2147483880" r:id="rId5"/>
    <p:sldLayoutId id="2147483881" r:id="rId6"/>
    <p:sldLayoutId id="2147483843" r:id="rId7"/>
    <p:sldLayoutId id="2147483882" r:id="rId8"/>
    <p:sldLayoutId id="2147483883" r:id="rId9"/>
    <p:sldLayoutId id="2147483842" r:id="rId10"/>
    <p:sldLayoutId id="214748384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0F44E8-C6A7-4C2B-8950-7B36B586375A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61927-5FD2-4C7E-A327-FA4D9A282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52" r:id="rId2"/>
    <p:sldLayoutId id="2147483885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86" r:id="rId9"/>
    <p:sldLayoutId id="2147483846" r:id="rId10"/>
    <p:sldLayoutId id="214748384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D7C9DD14-BBE7-4F24-82D9-291B95700FBB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58F304D-4472-4F44-B49D-B91AAFF36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60" r:id="rId2"/>
    <p:sldLayoutId id="2147483859" r:id="rId3"/>
    <p:sldLayoutId id="2147483858" r:id="rId4"/>
    <p:sldLayoutId id="2147483857" r:id="rId5"/>
    <p:sldLayoutId id="2147483856" r:id="rId6"/>
    <p:sldLayoutId id="2147483855" r:id="rId7"/>
    <p:sldLayoutId id="2147483888" r:id="rId8"/>
    <p:sldLayoutId id="2147483889" r:id="rId9"/>
    <p:sldLayoutId id="2147483854" r:id="rId10"/>
    <p:sldLayoutId id="214748385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032CB4-192E-4238-AC59-4AEF3E5EB301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 smtClean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 smtClean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EF2BE3B2-B874-4156-B7DD-03CDEC1EE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6247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247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247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B86645E-F64B-4F9B-B7AE-053D881DC1ED}" type="datetime1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0C8E149-13FB-47A9-9242-E53E5A24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9" r:id="rId2"/>
    <p:sldLayoutId id="2147483868" r:id="rId3"/>
    <p:sldLayoutId id="2147483867" r:id="rId4"/>
    <p:sldLayoutId id="2147483866" r:id="rId5"/>
    <p:sldLayoutId id="2147483865" r:id="rId6"/>
    <p:sldLayoutId id="2147483864" r:id="rId7"/>
    <p:sldLayoutId id="2147483863" r:id="rId8"/>
    <p:sldLayoutId id="2147483901" r:id="rId9"/>
    <p:sldLayoutId id="2147483862" r:id="rId10"/>
    <p:sldLayoutId id="2147483861" r:id="rId11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1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9.wav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0.wav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1.wav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2.wav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3.wav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4.wav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1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5.wav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1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6.wav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50.pn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1.png"/><Relationship Id="rId18" Type="http://schemas.openxmlformats.org/officeDocument/2006/relationships/slide" Target="slide13.xml"/><Relationship Id="rId3" Type="http://schemas.openxmlformats.org/officeDocument/2006/relationships/image" Target="../media/image15.jpe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slide" Target="slide5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slide" Target="slide15.xml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slide" Target="slide9.xml"/><Relationship Id="rId22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0.png"/><Relationship Id="rId18" Type="http://schemas.openxmlformats.org/officeDocument/2006/relationships/image" Target="../media/image71.png"/><Relationship Id="rId3" Type="http://schemas.openxmlformats.org/officeDocument/2006/relationships/image" Target="../media/image103.png"/><Relationship Id="rId7" Type="http://schemas.openxmlformats.org/officeDocument/2006/relationships/image" Target="../media/image107.jpeg"/><Relationship Id="rId12" Type="http://schemas.openxmlformats.org/officeDocument/2006/relationships/image" Target="../media/image96.png"/><Relationship Id="rId17" Type="http://schemas.openxmlformats.org/officeDocument/2006/relationships/image" Target="../media/image34.png"/><Relationship Id="rId2" Type="http://schemas.openxmlformats.org/officeDocument/2006/relationships/image" Target="../media/image102.jpeg"/><Relationship Id="rId16" Type="http://schemas.openxmlformats.org/officeDocument/2006/relationships/image" Target="../media/image35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6.jpeg"/><Relationship Id="rId11" Type="http://schemas.openxmlformats.org/officeDocument/2006/relationships/image" Target="../media/image77.png"/><Relationship Id="rId5" Type="http://schemas.openxmlformats.org/officeDocument/2006/relationships/image" Target="../media/image105.jpeg"/><Relationship Id="rId15" Type="http://schemas.openxmlformats.org/officeDocument/2006/relationships/image" Target="../media/image60.png"/><Relationship Id="rId10" Type="http://schemas.openxmlformats.org/officeDocument/2006/relationships/image" Target="../media/image12.png"/><Relationship Id="rId19" Type="http://schemas.openxmlformats.org/officeDocument/2006/relationships/image" Target="../media/image94.pn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Relationship Id="rId1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17.wav"/><Relationship Id="rId6" Type="http://schemas.openxmlformats.org/officeDocument/2006/relationships/image" Target="../media/image81.png"/><Relationship Id="rId5" Type="http://schemas.openxmlformats.org/officeDocument/2006/relationships/image" Target="../media/image113.png"/><Relationship Id="rId10" Type="http://schemas.openxmlformats.org/officeDocument/2006/relationships/image" Target="../media/image31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4.wav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5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6.wav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7.wav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8.wav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57688" y="3933825"/>
            <a:ext cx="478631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Правила дорожного движения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для старших дошкольников </a:t>
            </a:r>
          </a:p>
        </p:txBody>
      </p:sp>
      <p:sp>
        <p:nvSpPr>
          <p:cNvPr id="75779" name="Прямоугольник 7"/>
          <p:cNvSpPr>
            <a:spLocks noChangeArrowheads="1"/>
          </p:cNvSpPr>
          <p:nvPr/>
        </p:nvSpPr>
        <p:spPr bwMode="auto">
          <a:xfrm>
            <a:off x="1500188" y="322263"/>
            <a:ext cx="7643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№125 комбинированного вида»</a:t>
            </a:r>
            <a:endParaRPr lang="ru-RU" b="1" i="1"/>
          </a:p>
        </p:txBody>
      </p:sp>
      <p:pic>
        <p:nvPicPr>
          <p:cNvPr id="75780" name="Picture 10" descr="C:\Users\User\Desktop\ЦОР 2010Г\надписи\ывчасп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916113"/>
            <a:ext cx="57864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1" name="Группа 17"/>
          <p:cNvGrpSpPr>
            <a:grpSpLocks/>
          </p:cNvGrpSpPr>
          <p:nvPr/>
        </p:nvGrpSpPr>
        <p:grpSpPr bwMode="auto">
          <a:xfrm>
            <a:off x="681038" y="1841500"/>
            <a:ext cx="1098550" cy="1876425"/>
            <a:chOff x="500034" y="1865547"/>
            <a:chExt cx="1098064" cy="1875699"/>
          </a:xfrm>
        </p:grpSpPr>
        <p:pic>
          <p:nvPicPr>
            <p:cNvPr id="75784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5785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7286628" y="2000167"/>
                <a:ext cx="928277" cy="9283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5787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578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538" y="138113"/>
            <a:ext cx="1581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06675" y="5918200"/>
            <a:ext cx="46799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b="1" i="1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Саранск </a:t>
            </a:r>
            <a:r>
              <a:rPr lang="ru-RU" b="1" i="1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i="1">
              <a:solidFill>
                <a:srgbClr val="3535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Запи3880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309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928688" y="904875"/>
            <a:ext cx="1571625" cy="1571625"/>
            <a:chOff x="357158" y="1857364"/>
            <a:chExt cx="1571636" cy="1571636"/>
          </a:xfrm>
        </p:grpSpPr>
        <p:sp>
          <p:nvSpPr>
            <p:cNvPr id="19" name="Овал 18"/>
            <p:cNvSpPr/>
            <p:nvPr/>
          </p:nvSpPr>
          <p:spPr>
            <a:xfrm>
              <a:off x="428595" y="1928803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21" name="Picture 3" descr="C:\Users\User\Desktop\ЦОР 2010Г\материал\predpisivaychie_00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857364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928938" y="976313"/>
            <a:ext cx="1500187" cy="1500187"/>
            <a:chOff x="2500298" y="1857364"/>
            <a:chExt cx="1500198" cy="1500198"/>
          </a:xfrm>
        </p:grpSpPr>
        <p:sp>
          <p:nvSpPr>
            <p:cNvPr id="17" name="Овал 16"/>
            <p:cNvSpPr/>
            <p:nvPr/>
          </p:nvSpPr>
          <p:spPr>
            <a:xfrm>
              <a:off x="2500298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19" name="Picture 4" descr="C:\Users\User\Desktop\ЦОР 2010Г\материал\predpisiv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857750" y="976313"/>
            <a:ext cx="1500188" cy="1500187"/>
            <a:chOff x="4714876" y="1857364"/>
            <a:chExt cx="1500198" cy="1500198"/>
          </a:xfrm>
        </p:grpSpPr>
        <p:sp>
          <p:nvSpPr>
            <p:cNvPr id="16" name="Овал 15"/>
            <p:cNvSpPr/>
            <p:nvPr/>
          </p:nvSpPr>
          <p:spPr>
            <a:xfrm>
              <a:off x="4786314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17" name="Picture 5" descr="C:\Users\User\Desktop\ЦОР 2010Г\материал\predpisivaychie_004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6715125" y="976313"/>
            <a:ext cx="1500188" cy="1500187"/>
            <a:chOff x="7000892" y="1857364"/>
            <a:chExt cx="1500198" cy="1500198"/>
          </a:xfrm>
        </p:grpSpPr>
        <p:sp>
          <p:nvSpPr>
            <p:cNvPr id="18" name="Овал 17"/>
            <p:cNvSpPr/>
            <p:nvPr/>
          </p:nvSpPr>
          <p:spPr>
            <a:xfrm>
              <a:off x="7072330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15" name="Picture 6" descr="C:\Users\User\Desktop\ЦОР 2010Г\материал\predpisivaychie_006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3897313" y="3868738"/>
            <a:ext cx="1571625" cy="1571625"/>
            <a:chOff x="3643306" y="4214818"/>
            <a:chExt cx="1571636" cy="1571636"/>
          </a:xfrm>
        </p:grpSpPr>
        <p:sp>
          <p:nvSpPr>
            <p:cNvPr id="14" name="Овал 13"/>
            <p:cNvSpPr/>
            <p:nvPr/>
          </p:nvSpPr>
          <p:spPr>
            <a:xfrm>
              <a:off x="3714743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13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1357313" y="3833813"/>
            <a:ext cx="1571625" cy="1571625"/>
            <a:chOff x="1285852" y="4214818"/>
            <a:chExt cx="1571636" cy="1571636"/>
          </a:xfrm>
        </p:grpSpPr>
        <p:sp>
          <p:nvSpPr>
            <p:cNvPr id="11" name="Овал 10"/>
            <p:cNvSpPr/>
            <p:nvPr/>
          </p:nvSpPr>
          <p:spPr>
            <a:xfrm>
              <a:off x="1357289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11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6380163" y="3824288"/>
            <a:ext cx="1571625" cy="1571625"/>
            <a:chOff x="6000760" y="4214818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6072197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5009" name="Picture 9" descr="C:\Users\User\Desktop\ЦОР 2010Г\материал\predpisivaychie_013_big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4" name="Прямоугольник 26"/>
          <p:cNvSpPr>
            <a:spLocks noChangeArrowheads="1"/>
          </p:cNvSpPr>
          <p:nvPr/>
        </p:nvSpPr>
        <p:spPr bwMode="auto">
          <a:xfrm>
            <a:off x="6415986" y="5492382"/>
            <a:ext cx="15015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Ограничение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минимальной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скорости</a:t>
            </a:r>
          </a:p>
        </p:txBody>
      </p:sp>
      <p:sp>
        <p:nvSpPr>
          <p:cNvPr id="11275" name="Прямоугольник 27"/>
          <p:cNvSpPr>
            <a:spLocks noChangeArrowheads="1"/>
          </p:cNvSpPr>
          <p:nvPr/>
        </p:nvSpPr>
        <p:spPr bwMode="auto">
          <a:xfrm>
            <a:off x="1053289" y="5691187"/>
            <a:ext cx="2207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Пешеходная дорожка</a:t>
            </a:r>
          </a:p>
        </p:txBody>
      </p:sp>
      <p:sp>
        <p:nvSpPr>
          <p:cNvPr id="11276" name="Прямоугольник 28"/>
          <p:cNvSpPr>
            <a:spLocks noChangeArrowheads="1"/>
          </p:cNvSpPr>
          <p:nvPr/>
        </p:nvSpPr>
        <p:spPr bwMode="auto">
          <a:xfrm>
            <a:off x="3454744" y="5707826"/>
            <a:ext cx="2408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Велосипедная дорожка</a:t>
            </a:r>
          </a:p>
        </p:txBody>
      </p:sp>
      <p:sp>
        <p:nvSpPr>
          <p:cNvPr id="11277" name="Прямоугольник 29"/>
          <p:cNvSpPr>
            <a:spLocks noChangeArrowheads="1"/>
          </p:cNvSpPr>
          <p:nvPr/>
        </p:nvSpPr>
        <p:spPr bwMode="auto">
          <a:xfrm>
            <a:off x="928687" y="2690813"/>
            <a:ext cx="1775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прямо</a:t>
            </a:r>
          </a:p>
        </p:txBody>
      </p:sp>
      <p:sp>
        <p:nvSpPr>
          <p:cNvPr id="11278" name="Прямоугольник 30"/>
          <p:cNvSpPr>
            <a:spLocks noChangeArrowheads="1"/>
          </p:cNvSpPr>
          <p:nvPr/>
        </p:nvSpPr>
        <p:spPr bwMode="auto">
          <a:xfrm>
            <a:off x="2857499" y="2690813"/>
            <a:ext cx="19720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направо</a:t>
            </a:r>
          </a:p>
        </p:txBody>
      </p:sp>
      <p:sp>
        <p:nvSpPr>
          <p:cNvPr id="11279" name="Прямоугольник 31"/>
          <p:cNvSpPr>
            <a:spLocks noChangeArrowheads="1"/>
          </p:cNvSpPr>
          <p:nvPr/>
        </p:nvSpPr>
        <p:spPr bwMode="auto">
          <a:xfrm>
            <a:off x="4760975" y="2690813"/>
            <a:ext cx="1831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прямо </a:t>
            </a:r>
          </a:p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направо</a:t>
            </a:r>
          </a:p>
        </p:txBody>
      </p:sp>
      <p:sp>
        <p:nvSpPr>
          <p:cNvPr id="11280" name="Прямоугольник 32"/>
          <p:cNvSpPr>
            <a:spLocks noChangeArrowheads="1"/>
          </p:cNvSpPr>
          <p:nvPr/>
        </p:nvSpPr>
        <p:spPr bwMode="auto">
          <a:xfrm>
            <a:off x="6467272" y="2690813"/>
            <a:ext cx="1972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направо</a:t>
            </a:r>
          </a:p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или налево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91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5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" y="33338"/>
            <a:ext cx="764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611560" y="4590256"/>
            <a:ext cx="84604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вводят или отменяют определенные режимы движения. 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 descr="C:\Users\Алексей\Desktop\Рисунок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009650"/>
            <a:ext cx="2879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3329" y="1556792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- Имеют прямоугольную форму и синий фон. </a:t>
            </a:r>
            <a:br>
              <a:rPr lang="ru-RU" sz="3600" b="1" dirty="0">
                <a:ln/>
                <a:solidFill>
                  <a:schemeClr val="accent3"/>
                </a:solidFill>
              </a:rPr>
            </a:b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User\Desktop\ЦОР 2010Г\материал\ukazateli_038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781175"/>
            <a:ext cx="16430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Users\User\Desktop\ЦОР 2010Г\материал\ukazateli_035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417763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62125"/>
            <a:ext cx="1643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6068665" y="4333156"/>
            <a:ext cx="2428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остановки автобуса</a:t>
            </a:r>
            <a:b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3304898" y="4382879"/>
            <a:ext cx="2521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 переход</a:t>
            </a:r>
          </a:p>
        </p:txBody>
      </p:sp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1215795" y="4352925"/>
            <a:ext cx="1442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Жилая зона</a:t>
            </a:r>
          </a:p>
        </p:txBody>
      </p:sp>
      <p:pic>
        <p:nvPicPr>
          <p:cNvPr id="11" name="Запи391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1063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927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127000"/>
            <a:ext cx="81438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570359" y="4708167"/>
            <a:ext cx="7715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информируют о расположении населенных пунктов и других объектов</a:t>
            </a:r>
          </a:p>
        </p:txBody>
      </p:sp>
      <p:pic>
        <p:nvPicPr>
          <p:cNvPr id="88068" name="Picture 2" descr="C:\Users\Алексей\Desktop\Рисунок166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268413"/>
            <a:ext cx="63373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User\Desktop\ЦОР 2010Г\материал\informacionie_005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390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3927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User\Desktop\ЦОР 2010Г\материал\informacionie_003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390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3390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3221536" y="2820253"/>
            <a:ext cx="2742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Указатель направлений</a:t>
            </a:r>
          </a:p>
        </p:txBody>
      </p:sp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5752072" y="5319702"/>
            <a:ext cx="2497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Подземный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 переход</a:t>
            </a: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3429001" y="5319702"/>
            <a:ext cx="2474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для разворота</a:t>
            </a:r>
          </a:p>
        </p:txBody>
      </p:sp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1140619" y="5248181"/>
            <a:ext cx="1752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стоянки</a:t>
            </a:r>
          </a:p>
        </p:txBody>
      </p:sp>
      <p:pic>
        <p:nvPicPr>
          <p:cNvPr id="3074" name="Picture 2" descr="C:\Users\Алексей\Desktop\Рисунок1664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4463" y="706438"/>
            <a:ext cx="38163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94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C:\Users\User\Desktop\ЦОР 2010Г\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139700"/>
            <a:ext cx="557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3995936" y="1948103"/>
            <a:ext cx="499925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информируют о расположении соответствующих объектов.</a:t>
            </a:r>
          </a:p>
        </p:txBody>
      </p:sp>
      <p:pic>
        <p:nvPicPr>
          <p:cNvPr id="16393" name="Picture 9" descr="C:\Users\Алексей\Desktop\Рисунок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019175"/>
            <a:ext cx="33115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Запи394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338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F:\КАРТИНКИ\дорожные знаки\Graphic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690563"/>
            <a:ext cx="12271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:\КАРТИНКИ\дорожные знаки\Graphic0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863" y="6905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5050" y="6905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6905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642512" y="2619375"/>
            <a:ext cx="2261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Пункт первой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медицинской помощи</a:t>
            </a: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2982119" y="2612508"/>
            <a:ext cx="1126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Больница</a:t>
            </a:r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4712768" y="2619375"/>
            <a:ext cx="1564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Пункт питания</a:t>
            </a:r>
          </a:p>
        </p:txBody>
      </p:sp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6483719" y="2619375"/>
            <a:ext cx="1901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Автозаправочная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</p:txBody>
      </p:sp>
      <p:pic>
        <p:nvPicPr>
          <p:cNvPr id="2" name="Picture 7" descr="C:\Users\User\Desktop\ЦОР 2010Г\материал\Graphic0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5538" y="3519488"/>
            <a:ext cx="121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C:\Users\User\Desktop\ЦОР 2010Г\материал\Graphic01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2913" y="3519488"/>
            <a:ext cx="121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C:\Users\User\Desktop\ЦОР 2010Г\материал\Graphic016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0288" y="3519488"/>
            <a:ext cx="121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7663" y="3519488"/>
            <a:ext cx="121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Прямоугольник 15"/>
          <p:cNvSpPr>
            <a:spLocks noChangeArrowheads="1"/>
          </p:cNvSpPr>
          <p:nvPr/>
        </p:nvSpPr>
        <p:spPr bwMode="auto">
          <a:xfrm>
            <a:off x="5982493" y="5519923"/>
            <a:ext cx="2643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Техническое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обслуживание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автомобилей</a:t>
            </a:r>
          </a:p>
        </p:txBody>
      </p:sp>
      <p:sp>
        <p:nvSpPr>
          <p:cNvPr id="17424" name="Прямоугольник 16"/>
          <p:cNvSpPr>
            <a:spLocks noChangeArrowheads="1"/>
          </p:cNvSpPr>
          <p:nvPr/>
        </p:nvSpPr>
        <p:spPr bwMode="auto">
          <a:xfrm>
            <a:off x="1237576" y="5591360"/>
            <a:ext cx="10125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Телефон</a:t>
            </a:r>
          </a:p>
        </p:txBody>
      </p:sp>
      <p:sp>
        <p:nvSpPr>
          <p:cNvPr id="17425" name="Прямоугольник 17"/>
          <p:cNvSpPr>
            <a:spLocks noChangeArrowheads="1"/>
          </p:cNvSpPr>
          <p:nvPr/>
        </p:nvSpPr>
        <p:spPr bwMode="auto">
          <a:xfrm>
            <a:off x="4692531" y="5591360"/>
            <a:ext cx="15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отдыха</a:t>
            </a:r>
          </a:p>
        </p:txBody>
      </p:sp>
      <p:sp>
        <p:nvSpPr>
          <p:cNvPr id="17426" name="Прямоугольник 18"/>
          <p:cNvSpPr>
            <a:spLocks noChangeArrowheads="1"/>
          </p:cNvSpPr>
          <p:nvPr/>
        </p:nvSpPr>
        <p:spPr bwMode="auto">
          <a:xfrm>
            <a:off x="2972000" y="5591360"/>
            <a:ext cx="11710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Гостиница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958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ЦОР 2010Г\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38" y="422275"/>
            <a:ext cx="74231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9313" y="5229200"/>
            <a:ext cx="756689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уточняют или ограничивают действие знаков, с которыми они применены.</a:t>
            </a:r>
          </a:p>
        </p:txBody>
      </p:sp>
      <p:pic>
        <p:nvPicPr>
          <p:cNvPr id="4105" name="Picture 9" descr="C:\Users\Алексей\Desktop\8.2.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700" y="3500438"/>
            <a:ext cx="1708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Алексей\Desktop\8.4.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500438"/>
            <a:ext cx="180498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Алексей\Desktop\8.3.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3475" y="1724025"/>
            <a:ext cx="16827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Users\Алексей\Desktop\8.1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3150" y="1689100"/>
            <a:ext cx="1797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C:\Users\Алексей\Desktop\8.1.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9388" y="150495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910171" y="2829347"/>
            <a:ext cx="19928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Влажное покрытие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7"/>
          <p:cNvSpPr>
            <a:spLocks noChangeArrowheads="1"/>
          </p:cNvSpPr>
          <p:nvPr/>
        </p:nvSpPr>
        <p:spPr bwMode="auto">
          <a:xfrm>
            <a:off x="3718839" y="2727096"/>
            <a:ext cx="1628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Расстояние до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объекта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7"/>
          <p:cNvSpPr>
            <a:spLocks noChangeArrowheads="1"/>
          </p:cNvSpPr>
          <p:nvPr/>
        </p:nvSpPr>
        <p:spPr bwMode="auto">
          <a:xfrm>
            <a:off x="1558452" y="4581128"/>
            <a:ext cx="2071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транспортного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7"/>
          <p:cNvSpPr>
            <a:spLocks noChangeArrowheads="1"/>
          </p:cNvSpPr>
          <p:nvPr/>
        </p:nvSpPr>
        <p:spPr bwMode="auto">
          <a:xfrm>
            <a:off x="5408984" y="4581128"/>
            <a:ext cx="1584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действия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7"/>
          <p:cNvSpPr>
            <a:spLocks noChangeArrowheads="1"/>
          </p:cNvSpPr>
          <p:nvPr/>
        </p:nvSpPr>
        <p:spPr bwMode="auto">
          <a:xfrm>
            <a:off x="6303639" y="2749348"/>
            <a:ext cx="1495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Направление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46175"/>
            <a:ext cx="15716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Desktop\ЦОР 2010Г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3222">
            <a:off x="7138988" y="1354138"/>
            <a:ext cx="154781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User\Desktop\ЦОР 2010Г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55323">
            <a:off x="644525" y="3925888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292600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F:\!CKAЧKA!\9b0a7a3fa41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2788" y="1700213"/>
            <a:ext cx="4643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62459" y="980728"/>
            <a:ext cx="420775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«СОСТАВЬ 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ДОРОЖНЫЙ ЗНАК»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 descr="C:\Users\User\Desktop\ЦОР 2010Г\материал\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1936750"/>
            <a:ext cx="1260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0" name="Группа 20"/>
          <p:cNvGrpSpPr>
            <a:grpSpLocks/>
          </p:cNvGrpSpPr>
          <p:nvPr/>
        </p:nvGrpSpPr>
        <p:grpSpPr bwMode="auto">
          <a:xfrm>
            <a:off x="3214688" y="1928813"/>
            <a:ext cx="1714500" cy="1531937"/>
            <a:chOff x="3143240" y="2357430"/>
            <a:chExt cx="1714512" cy="1531630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4225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211" name="Группа 18"/>
          <p:cNvGrpSpPr>
            <a:grpSpLocks/>
          </p:cNvGrpSpPr>
          <p:nvPr/>
        </p:nvGrpSpPr>
        <p:grpSpPr bwMode="auto">
          <a:xfrm>
            <a:off x="5572125" y="1884363"/>
            <a:ext cx="1714500" cy="1714500"/>
            <a:chOff x="5643570" y="2357430"/>
            <a:chExt cx="1714492" cy="1714492"/>
          </a:xfrm>
        </p:grpSpPr>
        <p:sp>
          <p:nvSpPr>
            <p:cNvPr id="18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4223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12" name="Picture 6" descr="C:\Users\User\Desktop\ЦОР 2010Г\материал\00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6228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7" descr="C:\Users\User\Desktop\ЦОР 2010Г\материал\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4572000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8" descr="C:\Users\User\Desktop\ЦОР 2010Г\материал\0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38" y="4572000"/>
            <a:ext cx="15001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:\Users\User\Desktop\ЦОР 2010Г\материал\006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1214438"/>
            <a:ext cx="7858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3429000"/>
            <a:ext cx="10969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:\Users\User\Desktop\ЦОР 2010Г\материал\0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63" y="2214563"/>
            <a:ext cx="9588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C:\Users\User\Desktop\ЦОР 2010Г\материал\00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214313"/>
            <a:ext cx="1295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643438"/>
            <a:ext cx="9937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9552" y="357188"/>
            <a:ext cx="771525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осмотри внимательно!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Расставь картинки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находящиеся в правой стороне в соответствующие знаки дорожного движения.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3000" y="142875"/>
            <a:ext cx="6786563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проверим, 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правильно ли вы расположили картинки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76424 0.15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9422E-6 L -0.47674 -0.308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7" y="-15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7599 0.684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3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811E-7 L -0.4743 0.231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7372E-6 L -0.20695 0.383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19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Запи3662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92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716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C:\Users\User\Desktop\ЦОР 2010Г\1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2000250"/>
            <a:ext cx="40719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C:\Users\User\Desktop\ЦОР 2010Г\2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3" y="3071813"/>
            <a:ext cx="39830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C:\Users\User\Desktop\ЦОР 2010Г\11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3" y="4714875"/>
            <a:ext cx="2714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C:\Users\User\Desktop\ЦОР 2010Г\22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" y="3500438"/>
            <a:ext cx="35004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C:\Users\User\Desktop\ЦОР 2010Г\333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57313" y="2500313"/>
            <a:ext cx="3429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C:\Users\User\Desktop\ЦОР 2010Г\55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57688" y="4000500"/>
            <a:ext cx="4286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C:\Users\User\Desktop\ЦОР 2010Г\66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643438"/>
            <a:ext cx="3857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C:\Users\User\Desktop\ЦОР 2010Г\777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28813" y="5786438"/>
            <a:ext cx="5857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F:\ОФОРМИТЕЛЬСКАЯ\значки\sawaw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71625" y="0"/>
            <a:ext cx="6072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00313" y="214313"/>
            <a:ext cx="457200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kern="1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Arial"/>
              </a:rPr>
              <a:t>ДОРОЖНЫЙ ЗНАК -</a:t>
            </a:r>
          </a:p>
          <a:p>
            <a:pPr algn="just">
              <a:defRPr/>
            </a:pPr>
            <a:r>
              <a:rPr lang="ru-RU" sz="1400" b="1" kern="1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Arial"/>
              </a:rPr>
              <a:t>табличка со схематическим рисунком, </a:t>
            </a:r>
          </a:p>
          <a:p>
            <a:pPr algn="just">
              <a:defRPr/>
            </a:pPr>
            <a:r>
              <a:rPr lang="ru-RU" sz="1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устанавливаемый у дороги для сообщения определённой информации участникам дорожного     движения.</a:t>
            </a:r>
            <a:endParaRPr lang="ru-RU" sz="1400" b="1" kern="1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42875" y="2357438"/>
            <a:ext cx="2643188" cy="1928812"/>
            <a:chOff x="142844" y="2357430"/>
            <a:chExt cx="2643206" cy="1928826"/>
          </a:xfrm>
        </p:grpSpPr>
        <p:pic>
          <p:nvPicPr>
            <p:cNvPr id="95273" name="Picture 15" descr="C:\Users\User\Desktop\ЦОР 2010Г\материал\3-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2357430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7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3071810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142875" y="142875"/>
            <a:ext cx="2643188" cy="1928813"/>
            <a:chOff x="142844" y="142852"/>
            <a:chExt cx="2643206" cy="1928826"/>
          </a:xfrm>
        </p:grpSpPr>
        <p:pic>
          <p:nvPicPr>
            <p:cNvPr id="95271" name="Picture 13" descr="C:\Users\User\Desktop\ЦОР 2010Г\материал\3-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7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71435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3286125" y="142875"/>
            <a:ext cx="2643188" cy="1928813"/>
            <a:chOff x="3000364" y="142852"/>
            <a:chExt cx="2643206" cy="1928826"/>
          </a:xfrm>
        </p:grpSpPr>
        <p:pic>
          <p:nvPicPr>
            <p:cNvPr id="95269" name="Picture 14" descr="C:\Users\User\Desktop\ЦОР 2010Г\материал\3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70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785794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3286125" y="2357438"/>
            <a:ext cx="2643188" cy="1928812"/>
            <a:chOff x="214283" y="4572008"/>
            <a:chExt cx="2643205" cy="1928826"/>
          </a:xfrm>
        </p:grpSpPr>
        <p:pic>
          <p:nvPicPr>
            <p:cNvPr id="95267" name="Picture 20" descr="C:\Users\User\Desktop\ЦОР 2010Г\материал\3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3" y="4572008"/>
              <a:ext cx="264320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8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4929198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142875" y="4500563"/>
            <a:ext cx="2611438" cy="1928812"/>
            <a:chOff x="3000364" y="2357430"/>
            <a:chExt cx="2611438" cy="1928826"/>
          </a:xfrm>
        </p:grpSpPr>
        <p:pic>
          <p:nvPicPr>
            <p:cNvPr id="95265" name="Picture 17" descr="C:\Users\User\Desktop\ЦОР 2010Г\материал\3-7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2357430"/>
              <a:ext cx="261143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6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0" y="300037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6357938" y="142875"/>
            <a:ext cx="2571750" cy="1928813"/>
            <a:chOff x="5786446" y="142852"/>
            <a:chExt cx="2571768" cy="1928826"/>
          </a:xfrm>
        </p:grpSpPr>
        <p:pic>
          <p:nvPicPr>
            <p:cNvPr id="95263" name="Picture 18" descr="C:\Users\User\Desktop\ЦОР 2010Г\материал\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6446" y="142852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50004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3214688" y="4500563"/>
            <a:ext cx="2643187" cy="1928812"/>
            <a:chOff x="3000364" y="4572008"/>
            <a:chExt cx="2643206" cy="1928826"/>
          </a:xfrm>
        </p:grpSpPr>
        <p:pic>
          <p:nvPicPr>
            <p:cNvPr id="95261" name="Picture 16" descr="C:\Users\User\Desktop\ЦОР 2010Г\материал\3-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0364" y="4572008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4810" y="500063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8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2357438"/>
            <a:ext cx="769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13" y="2357438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25"/>
          <p:cNvGrpSpPr>
            <a:grpSpLocks/>
          </p:cNvGrpSpPr>
          <p:nvPr/>
        </p:nvGrpSpPr>
        <p:grpSpPr bwMode="auto">
          <a:xfrm>
            <a:off x="8143875" y="5143500"/>
            <a:ext cx="773113" cy="727075"/>
            <a:chOff x="5857884" y="3857628"/>
            <a:chExt cx="1500198" cy="1500198"/>
          </a:xfrm>
        </p:grpSpPr>
        <p:pic>
          <p:nvPicPr>
            <p:cNvPr id="95259" name="Picture 8" descr="C:\Users\User\Desktop\ЦОР 2010Г\материал\00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57884" y="3857628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0" name="Picture 11" descr="C:\Users\User\Desktop\ЦОР 2010Г\материал\008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43636" y="4000504"/>
              <a:ext cx="958915" cy="120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13" y="3643313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215063" y="4000500"/>
            <a:ext cx="785812" cy="785813"/>
            <a:chOff x="3643306" y="4214818"/>
            <a:chExt cx="1571636" cy="1571636"/>
          </a:xfrm>
        </p:grpSpPr>
        <p:sp>
          <p:nvSpPr>
            <p:cNvPr id="47" name="Овал 46"/>
            <p:cNvSpPr/>
            <p:nvPr/>
          </p:nvSpPr>
          <p:spPr>
            <a:xfrm>
              <a:off x="3716331" y="4284668"/>
              <a:ext cx="1428761" cy="14287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5258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7072313" y="2643188"/>
            <a:ext cx="928687" cy="819150"/>
            <a:chOff x="3214678" y="4071942"/>
            <a:chExt cx="2857500" cy="2533650"/>
          </a:xfrm>
        </p:grpSpPr>
        <p:sp>
          <p:nvSpPr>
            <p:cNvPr id="50" name="Равнобедренный треугольник 49"/>
            <p:cNvSpPr/>
            <p:nvPr/>
          </p:nvSpPr>
          <p:spPr>
            <a:xfrm>
              <a:off x="3429601" y="4145593"/>
              <a:ext cx="2427654" cy="228323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525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/>
        </p:nvGrpSpPr>
        <p:grpSpPr bwMode="auto">
          <a:xfrm>
            <a:off x="6072188" y="5000625"/>
            <a:ext cx="1000125" cy="857250"/>
            <a:chOff x="4572000" y="3571876"/>
            <a:chExt cx="2857500" cy="2533650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>
              <a:off x="4785177" y="3642257"/>
              <a:ext cx="2431143" cy="22849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5254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5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188" y="4000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7143750" y="5000625"/>
            <a:ext cx="857250" cy="785813"/>
            <a:chOff x="428596" y="3857628"/>
            <a:chExt cx="1571636" cy="1571636"/>
          </a:xfrm>
        </p:grpSpPr>
        <p:pic>
          <p:nvPicPr>
            <p:cNvPr id="95251" name="Picture 6" descr="C:\Users\User\Desktop\ЦОР 2010Г\материал\003.pn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2" name="Picture 12" descr="C:\Users\User\Desktop\ЦОР 2010Г\материал\009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71472" y="4143380"/>
              <a:ext cx="1295429" cy="10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Прямоугольник 43"/>
          <p:cNvSpPr/>
          <p:nvPr/>
        </p:nvSpPr>
        <p:spPr>
          <a:xfrm>
            <a:off x="1571625" y="1370407"/>
            <a:ext cx="6072188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Посмотри внимательно на картинки и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поставь  подходящий знак дорожного движения.</a:t>
            </a:r>
          </a:p>
          <a:p>
            <a:pPr algn="ctr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внимателен!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43625" y="2357438"/>
            <a:ext cx="2714625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Расставили?  А давайте-ка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посмотрим, а правильно ли вы расставили дорожные знаки!!!  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7 7.40741E-7 L -0.66944 -0.5145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5276 -0.71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2361 -0.335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9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65573 -0.224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1736 -0.031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87066 0.2988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3369 0.084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45" grpId="0"/>
      <p:bldP spid="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5513" y="-11113"/>
            <a:ext cx="7643812" cy="13144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Что за знак спрятался в стихах…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89637" y="1650205"/>
            <a:ext cx="3071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Ты, шофер, не торопись,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Видишь знак, остановись!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Прежде чем продолжить путь,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Осмотреться не забудь</a:t>
            </a:r>
            <a:r>
              <a:rPr lang="ru-RU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ru-RU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733012" y="1575593"/>
            <a:ext cx="2500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 тебе помочь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Путь пройти опасный,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Говорим и день и ночь,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Зеленый, желтый, красный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Затихают все моторы!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589637" y="3218656"/>
            <a:ext cx="27146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Затихают все моторы!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внимательны шоферы,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знаки говорят: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«Близко школа! Детский сад!»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589637" y="4861718"/>
            <a:ext cx="278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 водителей стращает,</a:t>
            </a:r>
            <a:b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Въезд машинам запрещает!</a:t>
            </a:r>
            <a:b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пытайтесь сгоряча</a:t>
            </a:r>
            <a:b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Ехать мимо кирпича!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4747382" y="3128228"/>
            <a:ext cx="2714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Ай-ай-ай! Какая жалость!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Что-то вдруг у нас сломалось.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 нам этот говорит: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«Здесь машинный Айболит!» </a:t>
            </a: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7534275" y="1649413"/>
            <a:ext cx="1143000" cy="1000125"/>
            <a:chOff x="3143250" y="2162175"/>
            <a:chExt cx="2857500" cy="253365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3357563" y="2286845"/>
              <a:ext cx="2428875" cy="221594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6280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3389313" y="5033963"/>
            <a:ext cx="928687" cy="928687"/>
            <a:chOff x="357158" y="1991266"/>
            <a:chExt cx="2357454" cy="2375944"/>
          </a:xfrm>
        </p:grpSpPr>
        <p:sp>
          <p:nvSpPr>
            <p:cNvPr id="13" name="Овал 12"/>
            <p:cNvSpPr/>
            <p:nvPr/>
          </p:nvSpPr>
          <p:spPr>
            <a:xfrm>
              <a:off x="570738" y="2145601"/>
              <a:ext cx="2002831" cy="19982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6278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2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6363" y="3298825"/>
            <a:ext cx="714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3303588" y="3217863"/>
            <a:ext cx="1143000" cy="1000125"/>
            <a:chOff x="3214678" y="4071942"/>
            <a:chExt cx="2857500" cy="253365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>
              <a:off x="3428990" y="4144332"/>
              <a:ext cx="2428875" cy="228430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627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440113" y="1719263"/>
            <a:ext cx="857250" cy="863600"/>
            <a:chOff x="5319713" y="1863725"/>
            <a:chExt cx="2857500" cy="2857500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5430836" y="2000297"/>
              <a:ext cx="2640543" cy="2573851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6274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5" name="Прямоугольник 21"/>
          <p:cNvSpPr>
            <a:spLocks noChangeArrowheads="1"/>
          </p:cNvSpPr>
          <p:nvPr/>
        </p:nvSpPr>
        <p:spPr bwMode="auto">
          <a:xfrm>
            <a:off x="4733011" y="4861718"/>
            <a:ext cx="25003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видишь этот знак,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Знай, что он не просто так.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не было проблем,</a:t>
            </a:r>
            <a:b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Уступи дорогу всем!</a:t>
            </a:r>
            <a:r>
              <a:rPr lang="ru-RU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7626350" y="4968875"/>
            <a:ext cx="1071563" cy="928688"/>
            <a:chOff x="1643063" y="3332163"/>
            <a:chExt cx="2857500" cy="2552700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786996" y="3497979"/>
              <a:ext cx="2569633" cy="22865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6272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Запи4067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0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5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60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752152" y="332656"/>
            <a:ext cx="7643813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Использованные ресурсы: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6465" y="1988841"/>
            <a:ext cx="721518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Дорожные знаки и правила дорожного движения.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Википедия свободная энциклопедия: дорожные знаки.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Методическая копилка «Школа безопасности» - стихи про дорожные знаки.</a:t>
            </a:r>
            <a:endParaRPr lang="en-US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Коллекция фонов и клипартов.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Г.Н. </a:t>
            </a:r>
            <a:r>
              <a:rPr lang="ru-RU" b="1" spc="50" dirty="0" err="1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Элькин</a:t>
            </a: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Правила дорожного движения на дороге. – Санкт-Петербург., 2008.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Adobe Photoshop CS</a:t>
            </a: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5  </a:t>
            </a: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редактор цифровых изображений и фотографий </a:t>
            </a:r>
            <a:r>
              <a:rPr lang="ru-RU" b="1" spc="50" dirty="0" err="1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фотошоп</a:t>
            </a:r>
            <a:r>
              <a:rPr lang="ru-RU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F:\!CKAЧKA!\36ab57217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5875"/>
            <a:ext cx="50847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10527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709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3" descr="C:\Users\User\Desktop\ЦОР 2010Г\Без имени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0"/>
            <a:ext cx="728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11386" y="1313790"/>
            <a:ext cx="6032614" cy="30513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ctr">
              <a:buFontTx/>
              <a:buChar char="-"/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Имеют  треугольную форму, белый фон и красную окантовку. </a:t>
            </a:r>
          </a:p>
        </p:txBody>
      </p:sp>
      <p:pic>
        <p:nvPicPr>
          <p:cNvPr id="77828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1948" y="5157192"/>
            <a:ext cx="8623555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информируют о приближении к опасному участку дороги, движение по которому требует принятия мер, соответствующих обстановке.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38" y="1314450"/>
            <a:ext cx="400526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Запи3724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55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939800" y="898525"/>
            <a:ext cx="1571625" cy="1428750"/>
            <a:chOff x="3143250" y="2162175"/>
            <a:chExt cx="2857500" cy="253365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287568" y="2212848"/>
              <a:ext cx="2571751" cy="23591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78882" name="Picture 7" descr="F:\КАРТИНКИ\дорожные знаки\preduprejdaychie_00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2873375" y="930275"/>
            <a:ext cx="1643063" cy="1428750"/>
            <a:chOff x="3143250" y="2162175"/>
            <a:chExt cx="2857500" cy="2533650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3355838" y="2286042"/>
              <a:ext cx="2432324" cy="221553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80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4873625" y="930275"/>
            <a:ext cx="1643063" cy="1428750"/>
            <a:chOff x="4572000" y="3571876"/>
            <a:chExt cx="2857500" cy="253365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78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659563" y="930275"/>
            <a:ext cx="1643062" cy="1428750"/>
            <a:chOff x="3214678" y="4071942"/>
            <a:chExt cx="2857500" cy="253365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427264" y="4145136"/>
              <a:ext cx="2432328" cy="228310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7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2873375" y="3787775"/>
            <a:ext cx="1643063" cy="1428750"/>
            <a:chOff x="2428860" y="3929066"/>
            <a:chExt cx="2857500" cy="2533650"/>
          </a:xfrm>
        </p:grpSpPr>
        <p:sp>
          <p:nvSpPr>
            <p:cNvPr id="25" name="Равнобедренный треугольник 24"/>
            <p:cNvSpPr/>
            <p:nvPr/>
          </p:nvSpPr>
          <p:spPr>
            <a:xfrm>
              <a:off x="2641448" y="3999446"/>
              <a:ext cx="243232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74" name="Picture 18" descr="C:\Users\User\Desktop\ЦОР 2010Г\материал\preduprejdaychie_019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92906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0" y="3714750"/>
            <a:ext cx="2500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9" name="Прямоугольник 27"/>
          <p:cNvSpPr>
            <a:spLocks noChangeArrowheads="1"/>
          </p:cNvSpPr>
          <p:nvPr/>
        </p:nvSpPr>
        <p:spPr bwMode="auto">
          <a:xfrm>
            <a:off x="682177" y="2573629"/>
            <a:ext cx="208686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Железнодорожный переезд со шлагбаумом</a:t>
            </a:r>
          </a:p>
        </p:txBody>
      </p:sp>
      <p:sp>
        <p:nvSpPr>
          <p:cNvPr id="5130" name="Прямоугольник 28"/>
          <p:cNvSpPr>
            <a:spLocks noChangeArrowheads="1"/>
          </p:cNvSpPr>
          <p:nvPr/>
        </p:nvSpPr>
        <p:spPr bwMode="auto">
          <a:xfrm>
            <a:off x="2941430" y="2573629"/>
            <a:ext cx="1617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Светофорное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регулирование</a:t>
            </a:r>
          </a:p>
        </p:txBody>
      </p:sp>
      <p:sp>
        <p:nvSpPr>
          <p:cNvPr id="5131" name="Прямоугольник 29"/>
          <p:cNvSpPr>
            <a:spLocks noChangeArrowheads="1"/>
          </p:cNvSpPr>
          <p:nvPr/>
        </p:nvSpPr>
        <p:spPr bwMode="auto">
          <a:xfrm>
            <a:off x="5017124" y="2573629"/>
            <a:ext cx="1412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переход</a:t>
            </a:r>
          </a:p>
        </p:txBody>
      </p:sp>
      <p:sp>
        <p:nvSpPr>
          <p:cNvPr id="5132" name="Прямоугольник 30"/>
          <p:cNvSpPr>
            <a:spLocks noChangeArrowheads="1"/>
          </p:cNvSpPr>
          <p:nvPr/>
        </p:nvSpPr>
        <p:spPr bwMode="auto">
          <a:xfrm>
            <a:off x="7159494" y="2573629"/>
            <a:ext cx="636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</a:t>
            </a:r>
          </a:p>
        </p:txBody>
      </p:sp>
      <p:sp>
        <p:nvSpPr>
          <p:cNvPr id="5133" name="Прямоугольник 31"/>
          <p:cNvSpPr>
            <a:spLocks noChangeArrowheads="1"/>
          </p:cNvSpPr>
          <p:nvPr/>
        </p:nvSpPr>
        <p:spPr bwMode="auto">
          <a:xfrm>
            <a:off x="3083487" y="5502566"/>
            <a:ext cx="118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Опасные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повороты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4873625" y="3787775"/>
            <a:ext cx="1643063" cy="1428750"/>
            <a:chOff x="5743575" y="4667008"/>
            <a:chExt cx="2043135" cy="1811580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5929135" y="4858231"/>
              <a:ext cx="1713469" cy="14995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72" name="Picture 19" descr="C:\Users\User\Desktop\ЦОР 2010Г\материал\preduprejdaychie_033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3575" y="4667008"/>
              <a:ext cx="2043135" cy="18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5" name="Прямоугольник 35"/>
          <p:cNvSpPr>
            <a:spLocks noChangeArrowheads="1"/>
          </p:cNvSpPr>
          <p:nvPr/>
        </p:nvSpPr>
        <p:spPr bwMode="auto">
          <a:xfrm>
            <a:off x="5125638" y="5509525"/>
            <a:ext cx="1138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6659563" y="3787775"/>
            <a:ext cx="1643062" cy="1428750"/>
            <a:chOff x="7072329" y="4845986"/>
            <a:chExt cx="1604945" cy="1423051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>
              <a:off x="7214991" y="5000940"/>
              <a:ext cx="1358389" cy="11431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70" name="Picture 20" descr="C:\Users\User\Desktop\ЦОР 2010Г\материал\preduprejdaychie_023_big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29" y="4845986"/>
              <a:ext cx="1604945" cy="142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7" name="Прямоугольник 39"/>
          <p:cNvSpPr>
            <a:spLocks noChangeArrowheads="1"/>
          </p:cNvSpPr>
          <p:nvPr/>
        </p:nvSpPr>
        <p:spPr bwMode="auto">
          <a:xfrm>
            <a:off x="6928066" y="5502566"/>
            <a:ext cx="1227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Скользкая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873125" y="3787775"/>
            <a:ext cx="1643063" cy="1428750"/>
            <a:chOff x="357158" y="4509500"/>
            <a:chExt cx="1785950" cy="1562706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500380" y="4643199"/>
              <a:ext cx="1499507" cy="128662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8868" name="Picture 21" descr="C:\Users\User\Desktop\ЦОР 2010Г\материал\preduprejdaychie_013_big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4509500"/>
              <a:ext cx="1785950" cy="156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9" name="Прямоугольник 43"/>
          <p:cNvSpPr>
            <a:spLocks noChangeArrowheads="1"/>
          </p:cNvSpPr>
          <p:nvPr/>
        </p:nvSpPr>
        <p:spPr bwMode="auto">
          <a:xfrm>
            <a:off x="993731" y="5431129"/>
            <a:ext cx="14073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Пересечение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круговым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движением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129" grpId="0"/>
      <p:bldP spid="5130" grpId="0"/>
      <p:bldP spid="5131" grpId="0"/>
      <p:bldP spid="5132" grpId="0"/>
      <p:bldP spid="5133" grpId="0"/>
      <p:bldP spid="5135" grpId="0"/>
      <p:bldP spid="5137" grpId="0"/>
      <p:bldP spid="5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755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17" descr="C:\Users\User\Desktop\ЦОР 2010Г\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544513"/>
            <a:ext cx="7961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1014" y="2420888"/>
            <a:ext cx="797053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Имеют   разную форму  и  разный фон.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-устанавливают очередность проезда перекрестков, пересечений проезжих частей или узких участков дороги.</a:t>
            </a:r>
          </a:p>
          <a:p>
            <a:pPr algn="ctr">
              <a:defRPr/>
            </a:pPr>
            <a:endParaRPr lang="ru-RU" sz="32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Запи377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0" y="72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535738" y="708025"/>
            <a:ext cx="1357312" cy="1435100"/>
            <a:chOff x="5319713" y="1863725"/>
            <a:chExt cx="2857500" cy="2857500"/>
          </a:xfrm>
        </p:grpSpPr>
        <p:sp>
          <p:nvSpPr>
            <p:cNvPr id="11" name="Восьмиугольник 10"/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21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3749675" y="708025"/>
            <a:ext cx="1643063" cy="1357313"/>
            <a:chOff x="1643063" y="3332163"/>
            <a:chExt cx="2857500" cy="2552700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10800000">
              <a:off x="1786628" y="3499357"/>
              <a:ext cx="2570370" cy="22869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19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1107281" y="2565401"/>
            <a:ext cx="1668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Главная дорога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035050" y="576263"/>
            <a:ext cx="1643063" cy="1571625"/>
            <a:chOff x="571472" y="1785926"/>
            <a:chExt cx="2857500" cy="2857500"/>
          </a:xfrm>
        </p:grpSpPr>
        <p:sp>
          <p:nvSpPr>
            <p:cNvPr id="16" name="Прямоугольник 15"/>
            <p:cNvSpPr/>
            <p:nvPr/>
          </p:nvSpPr>
          <p:spPr>
            <a:xfrm rot="2704235">
              <a:off x="1029275" y="2241594"/>
              <a:ext cx="1928091" cy="1888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17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5" name="Прямоугольник 18"/>
          <p:cNvSpPr>
            <a:spLocks noChangeArrowheads="1"/>
          </p:cNvSpPr>
          <p:nvPr/>
        </p:nvSpPr>
        <p:spPr bwMode="auto">
          <a:xfrm>
            <a:off x="3821906" y="2565401"/>
            <a:ext cx="1745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Уступите дорогу</a:t>
            </a:r>
          </a:p>
        </p:txBody>
      </p:sp>
      <p:sp>
        <p:nvSpPr>
          <p:cNvPr id="7176" name="Прямоугольник 19"/>
          <p:cNvSpPr>
            <a:spLocks noChangeArrowheads="1"/>
          </p:cNvSpPr>
          <p:nvPr/>
        </p:nvSpPr>
        <p:spPr bwMode="auto">
          <a:xfrm>
            <a:off x="6063485" y="2565401"/>
            <a:ext cx="2252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без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остановки запрещено</a:t>
            </a:r>
          </a:p>
        </p:txBody>
      </p: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1066800" y="3549650"/>
            <a:ext cx="1643063" cy="1643063"/>
            <a:chOff x="428596" y="3857628"/>
            <a:chExt cx="1643074" cy="1643074"/>
          </a:xfrm>
        </p:grpSpPr>
        <p:sp>
          <p:nvSpPr>
            <p:cNvPr id="22" name="Прямоугольник 21"/>
            <p:cNvSpPr/>
            <p:nvPr/>
          </p:nvSpPr>
          <p:spPr>
            <a:xfrm rot="2598849">
              <a:off x="709586" y="4081467"/>
              <a:ext cx="1112844" cy="115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15" name="Picture 14" descr="C:\Users\User\Desktop\ЦОР 2010Г\материал\prioriteta_002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64307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8" name="Прямоугольник 23"/>
          <p:cNvSpPr>
            <a:spLocks noChangeArrowheads="1"/>
          </p:cNvSpPr>
          <p:nvPr/>
        </p:nvSpPr>
        <p:spPr bwMode="auto">
          <a:xfrm>
            <a:off x="908843" y="5407229"/>
            <a:ext cx="22993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 главной дороги</a:t>
            </a: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3694113" y="3549650"/>
            <a:ext cx="1714500" cy="1531938"/>
            <a:chOff x="3571868" y="3857628"/>
            <a:chExt cx="1714512" cy="1531631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3714744" y="3929052"/>
              <a:ext cx="1500197" cy="135704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13" name="Picture 15" descr="C:\Users\User\Desktop\ЦОР 2010Г\материал\prioriteta_00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6265863" y="3549650"/>
            <a:ext cx="1714500" cy="1531938"/>
            <a:chOff x="6500826" y="3857628"/>
            <a:chExt cx="1714512" cy="1531631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6643702" y="3929052"/>
              <a:ext cx="1500197" cy="135704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0911" name="Picture 16" descr="C:\Users\User\Desktop\ЦОР 2010Г\материал\prioriteta_004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1" name="Прямоугольник 30"/>
          <p:cNvSpPr>
            <a:spLocks noChangeArrowheads="1"/>
          </p:cNvSpPr>
          <p:nvPr/>
        </p:nvSpPr>
        <p:spPr bwMode="auto">
          <a:xfrm>
            <a:off x="3409156" y="5407229"/>
            <a:ext cx="2571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Пересечение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второстепенной дорогой</a:t>
            </a:r>
          </a:p>
        </p:txBody>
      </p:sp>
      <p:sp>
        <p:nvSpPr>
          <p:cNvPr id="7182" name="Прямоугольник 31"/>
          <p:cNvSpPr>
            <a:spLocks noChangeArrowheads="1"/>
          </p:cNvSpPr>
          <p:nvPr/>
        </p:nvSpPr>
        <p:spPr bwMode="auto">
          <a:xfrm>
            <a:off x="5997837" y="5407229"/>
            <a:ext cx="2447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Примыкание 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второстепенной дороги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173" grpId="0"/>
      <p:bldP spid="7175" grpId="0"/>
      <p:bldP spid="7176" grpId="0"/>
      <p:bldP spid="7178" grpId="0"/>
      <p:bldP spid="7181" grpId="0"/>
      <p:bldP spid="7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3849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71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C:\Users\User\Desktop\ЦОР 2010Г\1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-242888"/>
            <a:ext cx="87217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9737" y="4834655"/>
            <a:ext cx="7643813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вводят или отменяют определенные ограничения движения.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435100"/>
            <a:ext cx="35274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11960" y="1844824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0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Имеют   круглую форму и красную окантовку.</a:t>
            </a:r>
            <a:endParaRPr lang="en-US" sz="4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Запи3849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036638" y="803275"/>
            <a:ext cx="1498600" cy="1500188"/>
            <a:chOff x="357158" y="1991266"/>
            <a:chExt cx="2357454" cy="2375944"/>
          </a:xfrm>
        </p:grpSpPr>
        <p:sp>
          <p:nvSpPr>
            <p:cNvPr id="5" name="Овал 4"/>
            <p:cNvSpPr/>
            <p:nvPr/>
          </p:nvSpPr>
          <p:spPr>
            <a:xfrm>
              <a:off x="569428" y="2144635"/>
              <a:ext cx="2002837" cy="19988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69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821113" y="803275"/>
            <a:ext cx="1571625" cy="1500188"/>
            <a:chOff x="3286116" y="2000240"/>
            <a:chExt cx="2714644" cy="2500330"/>
          </a:xfrm>
        </p:grpSpPr>
        <p:sp>
          <p:nvSpPr>
            <p:cNvPr id="8" name="Овал 7"/>
            <p:cNvSpPr/>
            <p:nvPr/>
          </p:nvSpPr>
          <p:spPr>
            <a:xfrm>
              <a:off x="3286116" y="2000240"/>
              <a:ext cx="2714644" cy="2500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67" name="Picture 4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000241"/>
              <a:ext cx="2714644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6535738" y="731838"/>
            <a:ext cx="1571625" cy="1571625"/>
            <a:chOff x="6215074" y="2071678"/>
            <a:chExt cx="1571636" cy="1571636"/>
          </a:xfrm>
        </p:grpSpPr>
        <p:sp>
          <p:nvSpPr>
            <p:cNvPr id="16" name="Овал 15"/>
            <p:cNvSpPr/>
            <p:nvPr/>
          </p:nvSpPr>
          <p:spPr>
            <a:xfrm>
              <a:off x="6357950" y="2214554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65" name="Picture 10" descr="C:\Users\User\Desktop\ЦОР 2010Г\материал\zapreshaychie_006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07167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3894138" y="3803650"/>
            <a:ext cx="1571625" cy="1571625"/>
            <a:chOff x="3500430" y="4286256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63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1036638" y="3803650"/>
            <a:ext cx="1571625" cy="1571625"/>
            <a:chOff x="714348" y="4286256"/>
            <a:chExt cx="1571616" cy="1571616"/>
          </a:xfrm>
        </p:grpSpPr>
        <p:sp>
          <p:nvSpPr>
            <p:cNvPr id="14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61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535738" y="3803650"/>
            <a:ext cx="1571625" cy="1571625"/>
            <a:chOff x="6215074" y="4286256"/>
            <a:chExt cx="1571636" cy="1571636"/>
          </a:xfrm>
        </p:grpSpPr>
        <p:sp>
          <p:nvSpPr>
            <p:cNvPr id="17" name="Овал 16"/>
            <p:cNvSpPr/>
            <p:nvPr/>
          </p:nvSpPr>
          <p:spPr>
            <a:xfrm>
              <a:off x="6357950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959" name="Picture 13" descr="C:\Users\User\Desktop\ЦОР 2010Г\материал\zapreshaychie_025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5" name="Прямоугольник 21"/>
          <p:cNvSpPr>
            <a:spLocks noChangeArrowheads="1"/>
          </p:cNvSpPr>
          <p:nvPr/>
        </p:nvSpPr>
        <p:spPr bwMode="auto">
          <a:xfrm>
            <a:off x="964406" y="2659974"/>
            <a:ext cx="1753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Въезд запрещен</a:t>
            </a:r>
          </a:p>
        </p:txBody>
      </p:sp>
      <p:sp>
        <p:nvSpPr>
          <p:cNvPr id="9226" name="Прямоугольник 22"/>
          <p:cNvSpPr>
            <a:spLocks noChangeArrowheads="1"/>
          </p:cNvSpPr>
          <p:nvPr/>
        </p:nvSpPr>
        <p:spPr bwMode="auto">
          <a:xfrm>
            <a:off x="3679031" y="2659974"/>
            <a:ext cx="2215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запрещено</a:t>
            </a:r>
          </a:p>
        </p:txBody>
      </p:sp>
      <p:sp>
        <p:nvSpPr>
          <p:cNvPr id="9227" name="Прямоугольник 23"/>
          <p:cNvSpPr>
            <a:spLocks noChangeArrowheads="1"/>
          </p:cNvSpPr>
          <p:nvPr/>
        </p:nvSpPr>
        <p:spPr bwMode="auto">
          <a:xfrm>
            <a:off x="3559530" y="5446036"/>
            <a:ext cx="2231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пешеходов</a:t>
            </a:r>
            <a:endParaRPr lang="en-US" sz="1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запрещено</a:t>
            </a:r>
          </a:p>
        </p:txBody>
      </p:sp>
      <p:sp>
        <p:nvSpPr>
          <p:cNvPr id="9228" name="Прямоугольник 24"/>
          <p:cNvSpPr>
            <a:spLocks noChangeArrowheads="1"/>
          </p:cNvSpPr>
          <p:nvPr/>
        </p:nvSpPr>
        <p:spPr bwMode="auto">
          <a:xfrm>
            <a:off x="1144093" y="5446036"/>
            <a:ext cx="14614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на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велосипедах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запрещено</a:t>
            </a:r>
          </a:p>
        </p:txBody>
      </p:sp>
      <p:sp>
        <p:nvSpPr>
          <p:cNvPr id="9229" name="Прямоугольник 25"/>
          <p:cNvSpPr>
            <a:spLocks noChangeArrowheads="1"/>
          </p:cNvSpPr>
          <p:nvPr/>
        </p:nvSpPr>
        <p:spPr bwMode="auto">
          <a:xfrm>
            <a:off x="6357192" y="5446036"/>
            <a:ext cx="1887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Поворот направо </a:t>
            </a:r>
            <a:endParaRPr lang="en-US" sz="1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запрещен</a:t>
            </a:r>
          </a:p>
        </p:txBody>
      </p:sp>
      <p:sp>
        <p:nvSpPr>
          <p:cNvPr id="9230" name="Прямоугольник 26"/>
          <p:cNvSpPr>
            <a:spLocks noChangeArrowheads="1"/>
          </p:cNvSpPr>
          <p:nvPr/>
        </p:nvSpPr>
        <p:spPr bwMode="auto">
          <a:xfrm>
            <a:off x="6451331" y="2659974"/>
            <a:ext cx="1572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Ограничение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максимальной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3865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:\Users\User\Desktop\ЦОР 2010Г\44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8" y="0"/>
            <a:ext cx="798036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33"/>
          <p:cNvSpPr>
            <a:spLocks noChangeArrowheads="1"/>
          </p:cNvSpPr>
          <p:nvPr/>
        </p:nvSpPr>
        <p:spPr bwMode="auto">
          <a:xfrm>
            <a:off x="899592" y="4217038"/>
            <a:ext cx="76438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предписывают участникам дорожного движения определённые действия. </a:t>
            </a:r>
          </a:p>
          <a:p>
            <a:pPr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10249" name="Picture 9" descr="C:\Users\Алексей\Desktop\Рисунок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287463"/>
            <a:ext cx="29162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1552268"/>
            <a:ext cx="45720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Имеют круглую форму и синий фон.</a:t>
            </a:r>
            <a:endParaRPr lang="en-US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ing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4799</TotalTime>
  <Words>442</Words>
  <Application>Microsoft Office PowerPoint</Application>
  <PresentationFormat>Экран (4:3)</PresentationFormat>
  <Paragraphs>125</Paragraphs>
  <Slides>23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Метро</vt:lpstr>
      <vt:lpstr>Открытая</vt:lpstr>
      <vt:lpstr>Горизонт</vt:lpstr>
      <vt:lpstr>Кнопка</vt:lpstr>
      <vt:lpstr>Urban Pop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Использованные ресурсы: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 125</cp:lastModifiedBy>
  <cp:revision>330</cp:revision>
  <dcterms:created xsi:type="dcterms:W3CDTF">2010-11-03T10:46:32Z</dcterms:created>
  <dcterms:modified xsi:type="dcterms:W3CDTF">2025-03-25T06:20:30Z</dcterms:modified>
</cp:coreProperties>
</file>